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82" r:id="rId3"/>
    <p:sldId id="280" r:id="rId4"/>
    <p:sldId id="278" r:id="rId5"/>
    <p:sldId id="284" r:id="rId6"/>
    <p:sldId id="279" r:id="rId7"/>
    <p:sldId id="286" r:id="rId8"/>
    <p:sldId id="287" r:id="rId9"/>
    <p:sldId id="288" r:id="rId10"/>
    <p:sldId id="289" r:id="rId11"/>
    <p:sldId id="290" r:id="rId12"/>
    <p:sldId id="292" r:id="rId13"/>
    <p:sldId id="293" r:id="rId14"/>
    <p:sldId id="294" r:id="rId15"/>
    <p:sldId id="295" r:id="rId16"/>
    <p:sldId id="296" r:id="rId17"/>
    <p:sldId id="29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364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69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310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35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0746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124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590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93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3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75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324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46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12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83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508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495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A6058-A4B2-497D-AF09-EDEEF1D08F89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3F3356D-B27E-4148-9898-BEA7D6B0FE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66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1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jpeg"/><Relationship Id="rId12" Type="http://schemas.openxmlformats.org/officeDocument/2006/relationships/image" Target="../media/image1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7.wma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wm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59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5.jpeg"/><Relationship Id="rId11" Type="http://schemas.openxmlformats.org/officeDocument/2006/relationships/image" Target="../media/image1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1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8.jpeg"/><Relationship Id="rId11" Type="http://schemas.openxmlformats.org/officeDocument/2006/relationships/image" Target="../media/image1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35.jpeg"/><Relationship Id="rId11" Type="http://schemas.openxmlformats.org/officeDocument/2006/relationships/image" Target="../media/image1.pn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7836" y="1828029"/>
            <a:ext cx="60960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Использование игровых технологий при обучении детей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собыми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бразовательными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отребностями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02828" y="456411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Дандыбаева</a:t>
            </a:r>
            <a:r>
              <a:rPr lang="ru-RU" altLang="en-US" i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Зарина </a:t>
            </a:r>
            <a:r>
              <a:rPr lang="ru-RU" alt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Сабиржановна</a:t>
            </a:r>
            <a:endParaRPr lang="en-US" i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читель-дефектолог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«педагог-модератор»,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обучения на дому</a:t>
            </a:r>
            <a:endParaRPr lang="en-US" i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КГУ «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Специальная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школа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№2»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акимата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г.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Астаны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4028" y="5971309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5" y="138120"/>
            <a:ext cx="1271854" cy="12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8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/>
          <p:nvPr/>
        </p:nvPicPr>
        <p:blipFill>
          <a:blip r:embed="rId4"/>
          <a:stretch>
            <a:fillRect/>
          </a:stretch>
        </p:blipFill>
        <p:spPr>
          <a:xfrm>
            <a:off x="5182870" y="281940"/>
            <a:ext cx="2616835" cy="132207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Соединительная линия уступом 2"/>
          <p:cNvCxnSpPr/>
          <p:nvPr/>
        </p:nvCxnSpPr>
        <p:spPr>
          <a:xfrm rot="10800000" flipV="1">
            <a:off x="3029585" y="782955"/>
            <a:ext cx="1891030" cy="708660"/>
          </a:xfrm>
          <a:prstGeom prst="bentConnector3">
            <a:avLst>
              <a:gd name="adj1" fmla="val 49966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Соединительная линия уступом 3"/>
          <p:cNvCxnSpPr/>
          <p:nvPr/>
        </p:nvCxnSpPr>
        <p:spPr>
          <a:xfrm>
            <a:off x="8284210" y="782955"/>
            <a:ext cx="1847215" cy="800100"/>
          </a:xfrm>
          <a:prstGeom prst="bentConnector3">
            <a:avLst>
              <a:gd name="adj1" fmla="val 50017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Скругленный прямоугольник 4"/>
          <p:cNvSpPr/>
          <p:nvPr/>
        </p:nvSpPr>
        <p:spPr>
          <a:xfrm>
            <a:off x="802005" y="1685925"/>
            <a:ext cx="2759075" cy="91122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средства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015095" y="1695450"/>
            <a:ext cx="2759075" cy="15582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 и электронные образовательные ресурсы</a:t>
            </a:r>
          </a:p>
        </p:txBody>
      </p:sp>
      <p:cxnSp>
        <p:nvCxnSpPr>
          <p:cNvPr id="8" name="Прямое соединение 7"/>
          <p:cNvCxnSpPr/>
          <p:nvPr/>
        </p:nvCxnSpPr>
        <p:spPr>
          <a:xfrm>
            <a:off x="2089150" y="2679065"/>
            <a:ext cx="8255" cy="655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Прямое соединение 8"/>
          <p:cNvCxnSpPr/>
          <p:nvPr/>
        </p:nvCxnSpPr>
        <p:spPr>
          <a:xfrm>
            <a:off x="10394315" y="3253740"/>
            <a:ext cx="0" cy="393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Шестиугольник 9"/>
          <p:cNvSpPr/>
          <p:nvPr/>
        </p:nvSpPr>
        <p:spPr>
          <a:xfrm>
            <a:off x="289560" y="2947670"/>
            <a:ext cx="3747135" cy="3365500"/>
          </a:xfrm>
          <a:prstGeom prst="hexagon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/>
              <a:t>-Компьютер </a:t>
            </a:r>
          </a:p>
          <a:p>
            <a:pPr algn="ctr"/>
            <a:r>
              <a:rPr lang="ru-RU" altLang="en-US" sz="2000"/>
              <a:t>- Интерактивная  доска</a:t>
            </a:r>
          </a:p>
          <a:p>
            <a:pPr algn="ctr"/>
            <a:r>
              <a:rPr lang="ru-RU" altLang="en-US" sz="2000">
                <a:sym typeface="+mn-ea"/>
              </a:rPr>
              <a:t>- Мультимедийный п</a:t>
            </a:r>
            <a:r>
              <a:rPr lang="ru-RU" altLang="en-US" sz="2000"/>
              <a:t>роектор</a:t>
            </a:r>
          </a:p>
          <a:p>
            <a:pPr algn="ctr"/>
            <a:r>
              <a:rPr lang="ru-RU" altLang="en-US" sz="2000"/>
              <a:t>- Мобильные устройства</a:t>
            </a:r>
          </a:p>
          <a:p>
            <a:pPr algn="ctr"/>
            <a:r>
              <a:rPr lang="ru-RU" altLang="en-US" sz="2000"/>
              <a:t>-Аудио и видео магнитофоны</a:t>
            </a:r>
          </a:p>
          <a:p>
            <a:pPr algn="ctr"/>
            <a:r>
              <a:rPr lang="ru-RU" altLang="en-US" sz="2000"/>
              <a:t>-Сеть Интернет</a:t>
            </a:r>
          </a:p>
          <a:p>
            <a:pPr algn="ctr"/>
            <a:endParaRPr lang="ru-RU" altLang="en-US" sz="2000"/>
          </a:p>
        </p:txBody>
      </p:sp>
      <p:sp>
        <p:nvSpPr>
          <p:cNvPr id="11" name="Шестиугольник 10"/>
          <p:cNvSpPr/>
          <p:nvPr/>
        </p:nvSpPr>
        <p:spPr>
          <a:xfrm>
            <a:off x="8657591" y="3366136"/>
            <a:ext cx="3219218" cy="2947670"/>
          </a:xfrm>
          <a:prstGeom prst="hexagon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 dirty="0"/>
              <a:t>-Электронные обучающие программы</a:t>
            </a:r>
          </a:p>
          <a:p>
            <a:pPr algn="ctr"/>
            <a:r>
              <a:rPr lang="ru-RU" altLang="en-US" sz="2000" dirty="0"/>
              <a:t>- Электронные </a:t>
            </a:r>
            <a:r>
              <a:rPr lang="ru-RU" altLang="en-US" sz="2000" dirty="0" smtClean="0"/>
              <a:t>учебники, энциклопедии</a:t>
            </a:r>
            <a:r>
              <a:rPr lang="ru-RU" altLang="en-US" sz="2000" dirty="0"/>
              <a:t>, справочники, тренажеры</a:t>
            </a:r>
          </a:p>
          <a:p>
            <a:pPr algn="ctr"/>
            <a:endParaRPr lang="ru-RU" altLang="en-US" sz="2000" dirty="0"/>
          </a:p>
        </p:txBody>
      </p:sp>
      <p:sp>
        <p:nvSpPr>
          <p:cNvPr id="12" name="Трапеция 11"/>
          <p:cNvSpPr/>
          <p:nvPr/>
        </p:nvSpPr>
        <p:spPr>
          <a:xfrm>
            <a:off x="4191000" y="1604010"/>
            <a:ext cx="4466590" cy="4708525"/>
          </a:xfrm>
          <a:prstGeom prst="trapezoid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Мультимедийные дидактические игры выполняют функцию средств обучения – дети осваивают признаки предметов, учатся классифицировать, обобщать, сравнивать. Развивать их нужно посредством доступной и интересной для их возраста деятельности – игры.   </a:t>
            </a: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1185" y="5816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249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6117cfd3afc29a81154995d596ff75b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685" y="-81280"/>
            <a:ext cx="10391775" cy="6673215"/>
          </a:xfrm>
          <a:prstGeom prst="rect">
            <a:avLst/>
          </a:prstGeom>
        </p:spPr>
      </p:pic>
      <p:sp>
        <p:nvSpPr>
          <p:cNvPr id="9" name="Стрелка вправо с вырезом 8"/>
          <p:cNvSpPr/>
          <p:nvPr/>
        </p:nvSpPr>
        <p:spPr>
          <a:xfrm>
            <a:off x="7533005" y="3227070"/>
            <a:ext cx="1485265" cy="1628140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0" name="Овал 9"/>
          <p:cNvSpPr/>
          <p:nvPr/>
        </p:nvSpPr>
        <p:spPr>
          <a:xfrm>
            <a:off x="5205557" y="2498032"/>
            <a:ext cx="2905125" cy="179959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коррекционной работы с </a:t>
            </a:r>
            <a:r>
              <a:rPr lang="ru-RU" alt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использованиеммультимедиа</a:t>
            </a:r>
            <a:r>
              <a:rPr lang="ru-RU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2040000">
            <a:off x="7766744" y="3902612"/>
            <a:ext cx="852170" cy="476250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8837" y="5628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803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Screenshot_20240211_192738_com.android.chrome"/>
          <p:cNvPicPr>
            <a:picLocks noChangeAspect="1"/>
          </p:cNvPicPr>
          <p:nvPr/>
        </p:nvPicPr>
        <p:blipFill>
          <a:blip r:embed="rId4"/>
          <a:srcRect l="4510" t="20931" r="5943" b="4881"/>
          <a:stretch>
            <a:fillRect/>
          </a:stretch>
        </p:blipFill>
        <p:spPr>
          <a:xfrm>
            <a:off x="120015" y="1317625"/>
            <a:ext cx="3314700" cy="1322705"/>
          </a:xfrm>
          <a:prstGeom prst="rect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2" name="Изображение 1" descr="Screenshot_20240211_192744_com.android.chrome"/>
          <p:cNvPicPr>
            <a:picLocks noChangeAspect="1"/>
          </p:cNvPicPr>
          <p:nvPr/>
        </p:nvPicPr>
        <p:blipFill>
          <a:blip r:embed="rId5"/>
          <a:srcRect l="5021" t="14968" r="4406" b="6472"/>
          <a:stretch>
            <a:fillRect/>
          </a:stretch>
        </p:blipFill>
        <p:spPr>
          <a:xfrm>
            <a:off x="374015" y="4472940"/>
            <a:ext cx="4606290" cy="1807845"/>
          </a:xfrm>
          <a:prstGeom prst="rect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3" name="Изображение 2" descr="Screenshot_20240211_192754_com.android.chrome"/>
          <p:cNvPicPr>
            <a:picLocks noChangeAspect="1"/>
          </p:cNvPicPr>
          <p:nvPr/>
        </p:nvPicPr>
        <p:blipFill>
          <a:blip r:embed="rId6"/>
          <a:srcRect l="4517" t="17738" r="6146" b="1316"/>
          <a:stretch>
            <a:fillRect/>
          </a:stretch>
        </p:blipFill>
        <p:spPr>
          <a:xfrm>
            <a:off x="8907780" y="1300480"/>
            <a:ext cx="3072130" cy="1339850"/>
          </a:xfrm>
          <a:prstGeom prst="rect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4" name="Изображение 3" descr="Screenshot_20240211_192759_com.android.chrome"/>
          <p:cNvPicPr>
            <a:picLocks noChangeAspect="1"/>
          </p:cNvPicPr>
          <p:nvPr/>
        </p:nvPicPr>
        <p:blipFill>
          <a:blip r:embed="rId7"/>
          <a:srcRect l="4762" t="21569" r="4708" b="4739"/>
          <a:stretch>
            <a:fillRect/>
          </a:stretch>
        </p:blipFill>
        <p:spPr>
          <a:xfrm>
            <a:off x="7056755" y="4434840"/>
            <a:ext cx="4711065" cy="1845945"/>
          </a:xfrm>
          <a:prstGeom prst="rect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sp>
        <p:nvSpPr>
          <p:cNvPr id="7" name="Текстовое поле 6"/>
          <p:cNvSpPr txBox="1"/>
          <p:nvPr/>
        </p:nvSpPr>
        <p:spPr>
          <a:xfrm>
            <a:off x="2573655" y="417195"/>
            <a:ext cx="5075555" cy="592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развивающий </a:t>
            </a:r>
            <a:r>
              <a:rPr lang="ru-RU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en-US" altLang="en-US" sz="2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IQ</a:t>
            </a:r>
            <a:r>
              <a:rPr lang="ru-RU" altLang="en-US" sz="24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endParaRPr lang="ru-RU" altLang="en-US" sz="24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10" descr="Screenshot_20240211_192619_com.android.chrome"/>
          <p:cNvPicPr>
            <a:picLocks noChangeAspect="1"/>
          </p:cNvPicPr>
          <p:nvPr/>
        </p:nvPicPr>
        <p:blipFill>
          <a:blip r:embed="rId8"/>
          <a:srcRect t="6093" r="1155" b="5296"/>
          <a:stretch>
            <a:fillRect/>
          </a:stretch>
        </p:blipFill>
        <p:spPr>
          <a:xfrm>
            <a:off x="4607560" y="1417320"/>
            <a:ext cx="1488440" cy="2772410"/>
          </a:xfrm>
          <a:prstGeom prst="rect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8" name="Изображение 7" descr="Screenshot_20240211_191953_com.android.chrome"/>
          <p:cNvPicPr>
            <a:picLocks noChangeAspect="1"/>
          </p:cNvPicPr>
          <p:nvPr/>
        </p:nvPicPr>
        <p:blipFill>
          <a:blip r:embed="rId9"/>
          <a:srcRect t="10648" r="-1482" b="5657"/>
          <a:stretch>
            <a:fillRect/>
          </a:stretch>
        </p:blipFill>
        <p:spPr>
          <a:xfrm>
            <a:off x="6544310" y="1438910"/>
            <a:ext cx="1602740" cy="2750820"/>
          </a:xfrm>
          <a:prstGeom prst="rect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59391" y="5825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987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Screenshot_20240201_210816_com.android.chrome"/>
          <p:cNvPicPr>
            <a:picLocks noChangeAspect="1"/>
          </p:cNvPicPr>
          <p:nvPr/>
        </p:nvPicPr>
        <p:blipFill>
          <a:blip r:embed="rId4"/>
          <a:srcRect t="12741" r="1193" b="33157"/>
          <a:stretch>
            <a:fillRect/>
          </a:stretch>
        </p:blipFill>
        <p:spPr>
          <a:xfrm>
            <a:off x="3709670" y="815340"/>
            <a:ext cx="2172970" cy="2789555"/>
          </a:xfrm>
          <a:prstGeom prst="rect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5" name="Изображение 4" descr="Screenshot_20240201_210828_com.android.chrome"/>
          <p:cNvPicPr>
            <a:picLocks noChangeAspect="1"/>
          </p:cNvPicPr>
          <p:nvPr/>
        </p:nvPicPr>
        <p:blipFill>
          <a:blip r:embed="rId5"/>
          <a:srcRect t="12741" r="-1847" b="18769"/>
          <a:stretch>
            <a:fillRect/>
          </a:stretch>
        </p:blipFill>
        <p:spPr>
          <a:xfrm>
            <a:off x="890270" y="839470"/>
            <a:ext cx="2110740" cy="2765425"/>
          </a:xfrm>
          <a:prstGeom prst="rect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6" name="Изображение 5" descr="Screenshot_20240201_210838_com.android.chrome"/>
          <p:cNvPicPr>
            <a:picLocks noChangeAspect="1"/>
          </p:cNvPicPr>
          <p:nvPr/>
        </p:nvPicPr>
        <p:blipFill>
          <a:blip r:embed="rId6"/>
          <a:srcRect t="12741" r="1193" b="19685"/>
          <a:stretch>
            <a:fillRect/>
          </a:stretch>
        </p:blipFill>
        <p:spPr>
          <a:xfrm>
            <a:off x="6405245" y="836295"/>
            <a:ext cx="2330450" cy="2677795"/>
          </a:xfrm>
          <a:prstGeom prst="rect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7" name="Изображение 6" descr="Screenshot_20240201_210930_com.android.chrome"/>
          <p:cNvPicPr>
            <a:picLocks noChangeAspect="1"/>
          </p:cNvPicPr>
          <p:nvPr/>
        </p:nvPicPr>
        <p:blipFill>
          <a:blip r:embed="rId7"/>
          <a:srcRect t="3639" r="-1078" b="20778"/>
          <a:stretch>
            <a:fillRect/>
          </a:stretch>
        </p:blipFill>
        <p:spPr>
          <a:xfrm>
            <a:off x="9345930" y="839470"/>
            <a:ext cx="2068830" cy="2722880"/>
          </a:xfrm>
          <a:prstGeom prst="rect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8" name="Изображение 7" descr="Screenshot_20240201_210940_com.android.chrome"/>
          <p:cNvPicPr>
            <a:picLocks noChangeAspect="1"/>
          </p:cNvPicPr>
          <p:nvPr/>
        </p:nvPicPr>
        <p:blipFill>
          <a:blip r:embed="rId8"/>
          <a:srcRect t="11463" r="58" b="26417"/>
          <a:stretch>
            <a:fillRect/>
          </a:stretch>
        </p:blipFill>
        <p:spPr>
          <a:xfrm>
            <a:off x="756920" y="3843020"/>
            <a:ext cx="2244090" cy="2899410"/>
          </a:xfrm>
          <a:prstGeom prst="rect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9" name="Изображение 8" descr="Screenshot_20240201_210945_com.android.chrome"/>
          <p:cNvPicPr>
            <a:picLocks noChangeAspect="1"/>
          </p:cNvPicPr>
          <p:nvPr/>
        </p:nvPicPr>
        <p:blipFill>
          <a:blip r:embed="rId9"/>
          <a:srcRect t="11102" r="1559" b="29519"/>
          <a:stretch>
            <a:fillRect/>
          </a:stretch>
        </p:blipFill>
        <p:spPr>
          <a:xfrm>
            <a:off x="3526155" y="3896995"/>
            <a:ext cx="2268855" cy="2845435"/>
          </a:xfrm>
          <a:prstGeom prst="rect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10" name="Изображение 9" descr="Screenshot_20240201_210951_com.android.chrome"/>
          <p:cNvPicPr>
            <a:picLocks noChangeAspect="1"/>
          </p:cNvPicPr>
          <p:nvPr/>
        </p:nvPicPr>
        <p:blipFill>
          <a:blip r:embed="rId10"/>
          <a:srcRect t="3278" r="1193" b="38444"/>
          <a:stretch>
            <a:fillRect/>
          </a:stretch>
        </p:blipFill>
        <p:spPr>
          <a:xfrm>
            <a:off x="6405245" y="3843020"/>
            <a:ext cx="2330450" cy="2842895"/>
          </a:xfrm>
          <a:prstGeom prst="rect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11" name="Изображение 10" descr="Screenshot_20240201_210954_com.android.chrome"/>
          <p:cNvPicPr>
            <a:picLocks noChangeAspect="1"/>
          </p:cNvPicPr>
          <p:nvPr/>
        </p:nvPicPr>
        <p:blipFill>
          <a:blip r:embed="rId11"/>
          <a:srcRect t="4361" r="3848" b="31333"/>
          <a:stretch>
            <a:fillRect/>
          </a:stretch>
        </p:blipFill>
        <p:spPr>
          <a:xfrm>
            <a:off x="9345930" y="3896360"/>
            <a:ext cx="2006600" cy="2789555"/>
          </a:xfrm>
          <a:prstGeom prst="rect">
            <a:avLst/>
          </a:prstGeom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sp>
        <p:nvSpPr>
          <p:cNvPr id="12" name="Текстовое поле 11"/>
          <p:cNvSpPr txBox="1"/>
          <p:nvPr/>
        </p:nvSpPr>
        <p:spPr>
          <a:xfrm>
            <a:off x="2134870" y="207010"/>
            <a:ext cx="82740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развивающий сайт ЛогикЛайк</a:t>
            </a: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05160" y="5728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089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Screenshot_20240201_210713_com.android.chrome"/>
          <p:cNvPicPr>
            <a:picLocks noChangeAspect="1"/>
          </p:cNvPicPr>
          <p:nvPr/>
        </p:nvPicPr>
        <p:blipFill>
          <a:blip r:embed="rId4"/>
          <a:srcRect t="11251" r="-513" b="53218"/>
          <a:stretch>
            <a:fillRect/>
          </a:stretch>
        </p:blipFill>
        <p:spPr>
          <a:xfrm>
            <a:off x="335280" y="1574800"/>
            <a:ext cx="4810760" cy="3709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Изображение 2" descr="Screenshot_20240201_210718_com.android.chrome"/>
          <p:cNvPicPr>
            <a:picLocks noChangeAspect="1"/>
          </p:cNvPicPr>
          <p:nvPr/>
        </p:nvPicPr>
        <p:blipFill>
          <a:blip r:embed="rId5"/>
          <a:srcRect l="-323" t="10712" r="1222" b="46491"/>
          <a:stretch>
            <a:fillRect/>
          </a:stretch>
        </p:blipFill>
        <p:spPr>
          <a:xfrm>
            <a:off x="6536837" y="1574800"/>
            <a:ext cx="4906902" cy="3609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Текстовое поле 4"/>
          <p:cNvSpPr txBox="1"/>
          <p:nvPr/>
        </p:nvSpPr>
        <p:spPr>
          <a:xfrm>
            <a:off x="836930" y="400050"/>
            <a:ext cx="9633585" cy="975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LearningApps – полностью бесплатный онлайн-сервис из Германии, позволяющий создавать интерактивные упражнения для проверки знаний.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48310" y="5801995"/>
            <a:ext cx="10920730" cy="5975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позволяет создать свыше 15 разновидностей заданий, а также дать схемы ответов для каждого задания . Примеры: кроссворд, викторина, «Найди пару», заполнить пропуски, сделать классификацию.</a:t>
            </a:r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4240" y="5789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074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img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25" y="-20782"/>
            <a:ext cx="10729595" cy="6773545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8836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539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ая прокрутка 1"/>
          <p:cNvSpPr/>
          <p:nvPr/>
        </p:nvSpPr>
        <p:spPr>
          <a:xfrm>
            <a:off x="886460" y="231140"/>
            <a:ext cx="10392410" cy="6415405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Рекомендации</a:t>
            </a:r>
          </a:p>
          <a:p>
            <a:pPr algn="ctr"/>
            <a:r>
              <a:rPr lang="ru-RU" altLang="en-US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altLang="en-US" sz="24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игровых технологий:</a:t>
            </a:r>
            <a:endParaRPr lang="ru-RU" altLang="en-US" sz="24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en-US" sz="24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1.игровые элементы занятия должны быть разнообразны,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наглядно насыщены; </a:t>
            </a:r>
          </a:p>
          <a:p>
            <a:pPr algn="l"/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2.объем заданий должен быть умеренный; </a:t>
            </a:r>
          </a:p>
          <a:p>
            <a:pPr algn="l"/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3.должен быть плавный переход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игры к учебно-познавательной деятельности; </a:t>
            </a:r>
          </a:p>
          <a:p>
            <a:pPr algn="l"/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4.постепенное усложнение обучающих задач и условий игры; </a:t>
            </a:r>
          </a:p>
          <a:p>
            <a:pPr algn="l"/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5.использование имеющихся сильных сторон личности; </a:t>
            </a:r>
          </a:p>
          <a:p>
            <a:pPr algn="l"/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6.не сравнивать ребенка с другими; </a:t>
            </a:r>
          </a:p>
          <a:p>
            <a:pPr algn="l"/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7.предоставление возможности хоть в чем-то реализовать себя; </a:t>
            </a:r>
          </a:p>
          <a:p>
            <a:pPr algn="l"/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8.терпение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возможности игнорировать вызывающие поступки ребенка и поощрять хорошее поведение.</a:t>
            </a: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0172" y="5098473"/>
            <a:ext cx="609600" cy="60960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5068" y="6036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954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71505" y="4515556"/>
            <a:ext cx="693507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/>
              <a:t> </a:t>
            </a:r>
            <a:endParaRPr lang="ru-RU" sz="1800" i="1" dirty="0"/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7" y="123138"/>
            <a:ext cx="1203612" cy="120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02476"/>
      </p:ext>
    </p:extLst>
  </p:cSld>
  <p:clrMapOvr>
    <a:masterClrMapping/>
  </p:clrMapOvr>
  <p:transition spd="slow" advTm="4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5371465" y="2706370"/>
            <a:ext cx="61455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cap="all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</a:t>
            </a:r>
            <a:r>
              <a:rPr lang="zh-CN" altLang="en-US" sz="1600" b="1" cap="all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а.</a:t>
            </a:r>
            <a:r>
              <a:rPr lang="zh-CN" altLang="en-US" sz="1800" b="1" cap="all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</a:t>
            </a:r>
            <a:r>
              <a:rPr lang="ru-RU" altLang="zh-CN" sz="1800" b="1" cap="all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</a:t>
            </a:r>
            <a:r>
              <a:rPr lang="zh-CN" altLang="en-US" sz="2000" b="1" cap="all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964430" y="757555"/>
            <a:ext cx="5798820" cy="1948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 cap="all" dirty="0">
                <a:solidFill>
                  <a:schemeClr val="bg1"/>
                </a:solidFill>
                <a:latin typeface="+mj-lt"/>
                <a:ea typeface="Meiryo" panose="020B0604030504040204" charset="-128"/>
                <a:cs typeface="+mj-lt"/>
                <a:sym typeface="+mn-ea"/>
              </a:rPr>
              <a:t>а</a:t>
            </a:r>
            <a:endParaRPr lang="ru-RU" altLang="en-US"/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466725" y="643255"/>
            <a:ext cx="3709670" cy="1311910"/>
          </a:xfrm>
          <a:prstGeom prst="flowChartPunchedTap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sym typeface="+mn-ea"/>
              </a:rPr>
              <a:t> </a:t>
            </a:r>
            <a:r>
              <a:rPr lang="ru-RU" altLang="en-US" sz="44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sym typeface="+mn-ea"/>
              </a:rPr>
              <a:t>ЦЕЛЬ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768350" y="3893185"/>
            <a:ext cx="3709670" cy="1311910"/>
          </a:xfrm>
          <a:prstGeom prst="flowChartPunchedTap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44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sym typeface="+mn-ea"/>
              </a:rPr>
              <a:t>ЗАДАЧИ</a:t>
            </a:r>
          </a:p>
        </p:txBody>
      </p:sp>
      <p:sp>
        <p:nvSpPr>
          <p:cNvPr id="13" name="Шестиугольник 12"/>
          <p:cNvSpPr/>
          <p:nvPr/>
        </p:nvSpPr>
        <p:spPr>
          <a:xfrm>
            <a:off x="4652010" y="3668395"/>
            <a:ext cx="7070090" cy="2385695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eaLnBrk="1" latinLnBrk="0" hangingPunct="1"/>
            <a:r>
              <a:rPr lang="ru-RU" altLang="en-US" sz="2400">
                <a:solidFill>
                  <a:schemeClr val="tx1"/>
                </a:solidFill>
              </a:rPr>
              <a:t>* </a:t>
            </a:r>
            <a:r>
              <a:rPr lang="ru-RU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у детей способность самостоятельно мыслить, решать без посторонней помощи простейшие задачи. </a:t>
            </a:r>
          </a:p>
          <a:p>
            <a:pPr marL="0" indent="0" algn="ctr" eaLnBrk="1" latinLnBrk="0" hangingPunct="1"/>
            <a:r>
              <a:rPr lang="ru-RU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Добиться полного усвоения материала по предмету .</a:t>
            </a:r>
            <a:r>
              <a:rPr lang="ru-RU" altLang="en-US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4652010" y="539115"/>
            <a:ext cx="7070090" cy="2385695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eaLnBrk="1" latinLnBrk="0" hangingPunct="1"/>
            <a:r>
              <a:rPr lang="ru-RU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 мыслительной деятельности у детей , направленной на более быстрое овладение учебным материалом, а также поддержание устойчивого интереса к учебной деятельности. </a:t>
            </a: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3250" y="5749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014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подготовка 10"/>
          <p:cNvSpPr/>
          <p:nvPr/>
        </p:nvSpPr>
        <p:spPr>
          <a:xfrm>
            <a:off x="774065" y="302260"/>
            <a:ext cx="10516235" cy="1922780"/>
          </a:xfrm>
          <a:prstGeom prst="flowChartPreparation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Значение игры в коррекции и развитии коммуникативной и познавательной сферы у детей с нарушением </a:t>
            </a:r>
            <a:r>
              <a:rPr lang="ru-RU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интеллекта </a:t>
            </a:r>
            <a:r>
              <a:rPr lang="ru-RU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очень велико. Она выполняет следующие функции: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6525" y="2616200"/>
            <a:ext cx="1866265" cy="30975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20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обучающая</a:t>
            </a:r>
          </a:p>
          <a:p>
            <a:pPr algn="ctr"/>
            <a:r>
              <a:rPr lang="ru-RU" altLang="en-US">
                <a:sym typeface="+mn-ea"/>
              </a:rPr>
              <a:t>-</a:t>
            </a:r>
          </a:p>
          <a:p>
            <a:pPr algn="ctr"/>
            <a:r>
              <a:rPr lang="ru-RU" altLang="en-US">
                <a:solidFill>
                  <a:schemeClr val="tx1"/>
                </a:solidFill>
                <a:sym typeface="+mn-ea"/>
              </a:rPr>
              <a:t> </a:t>
            </a:r>
            <a:r>
              <a:rPr lang="ru-RU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помогает в овладении знаниями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99310" y="2616200"/>
            <a:ext cx="2352675" cy="34601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20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развивающая</a:t>
            </a:r>
          </a:p>
          <a:p>
            <a:pPr algn="ctr"/>
            <a:r>
              <a:rPr lang="ru-RU" altLang="en-US">
                <a:sym typeface="+mn-ea"/>
              </a:rPr>
              <a:t>-</a:t>
            </a:r>
          </a:p>
          <a:p>
            <a:pPr algn="ctr"/>
            <a:r>
              <a:rPr lang="ru-RU" altLang="en-US">
                <a:sym typeface="+mn-ea"/>
              </a:rPr>
              <a:t> </a:t>
            </a:r>
            <a:r>
              <a:rPr lang="ru-RU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развивает познавательные интересы, раскрывает творческий потенциал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32630" y="2616200"/>
            <a:ext cx="2302510" cy="32607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коррекционна</a:t>
            </a:r>
            <a:r>
              <a:rPr lang="ru-RU" altLang="en-US" sz="220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я</a:t>
            </a:r>
            <a:r>
              <a:rPr lang="ru-RU" altLang="en-US">
                <a:solidFill>
                  <a:srgbClr val="010101"/>
                </a:solidFill>
                <a:latin typeface="Segoe UI" panose="020B0502040204020203" charset="0"/>
                <a:ea typeface="SimSun" panose="02010600030101010101" pitchFamily="2" charset="-122"/>
                <a:sym typeface="+mn-ea"/>
              </a:rPr>
              <a:t>-</a:t>
            </a:r>
          </a:p>
          <a:p>
            <a:pPr algn="ctr"/>
            <a:r>
              <a:rPr lang="en-US">
                <a:solidFill>
                  <a:srgbClr val="01010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исправляет недостатки</a:t>
            </a:r>
            <a:endParaRPr lang="en-US" altLang="en-US">
              <a:solidFill>
                <a:srgbClr val="01010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927215" y="2616200"/>
            <a:ext cx="2562860" cy="36226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20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коммуникативная</a:t>
            </a:r>
          </a:p>
          <a:p>
            <a:pPr algn="ctr"/>
            <a:r>
              <a:rPr lang="ru-RU" altLang="en-US">
                <a:sym typeface="+mn-ea"/>
              </a:rPr>
              <a:t>-</a:t>
            </a:r>
          </a:p>
          <a:p>
            <a:pPr algn="ctr"/>
            <a:r>
              <a:rPr lang="ru-RU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развивает важнейшие социальные навыки и умения, способность к сопереживанию, разрешению конфликтов путем сотрудничества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559290" y="2616200"/>
            <a:ext cx="2515235" cy="36849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20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занимательная</a:t>
            </a:r>
          </a:p>
          <a:p>
            <a:pPr algn="ctr"/>
            <a:r>
              <a:rPr lang="ru-RU" altLang="en-US">
                <a:sym typeface="+mn-ea"/>
              </a:rPr>
              <a:t> -</a:t>
            </a:r>
          </a:p>
          <a:p>
            <a:pPr algn="ctr"/>
            <a:r>
              <a:rPr lang="ru-RU" altLang="en-US">
                <a:sym typeface="+mn-ea"/>
              </a:rPr>
              <a:t> </a:t>
            </a:r>
            <a:r>
              <a:rPr lang="ru-RU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доставляет удовольствие, пробуждает интерес</a:t>
            </a:r>
          </a:p>
        </p:txBody>
      </p:sp>
      <p:cxnSp>
        <p:nvCxnSpPr>
          <p:cNvPr id="2" name="Прямая со стрелкой 1"/>
          <p:cNvCxnSpPr/>
          <p:nvPr/>
        </p:nvCxnSpPr>
        <p:spPr>
          <a:xfrm flipH="1">
            <a:off x="1491615" y="2141220"/>
            <a:ext cx="513080" cy="295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Прямая со стрелкой 2"/>
          <p:cNvCxnSpPr/>
          <p:nvPr/>
        </p:nvCxnSpPr>
        <p:spPr>
          <a:xfrm flipH="1">
            <a:off x="3735705" y="2232025"/>
            <a:ext cx="285115" cy="3308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>
            <a:off x="5763895" y="2300605"/>
            <a:ext cx="22860" cy="227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7860030" y="2300605"/>
            <a:ext cx="261620" cy="216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9933305" y="2106930"/>
            <a:ext cx="660400" cy="3759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4827" y="5891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1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7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0" y="4293870"/>
            <a:ext cx="2446020" cy="22606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Изображение 8" descr="1554206201-skola-zan"/>
          <p:cNvPicPr>
            <a:picLocks noChangeAspect="1"/>
          </p:cNvPicPr>
          <p:nvPr/>
        </p:nvPicPr>
        <p:blipFill>
          <a:blip r:embed="rId5"/>
          <a:srcRect t="8048" r="24694"/>
          <a:stretch>
            <a:fillRect/>
          </a:stretch>
        </p:blipFill>
        <p:spPr>
          <a:xfrm>
            <a:off x="3348990" y="4418965"/>
            <a:ext cx="2468880" cy="215265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Изображение 9" descr="629f4a843fc4cb60fdd85c9495e59c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035" y="4755515"/>
            <a:ext cx="3132455" cy="177482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Текстовое поле 13"/>
          <p:cNvSpPr txBox="1"/>
          <p:nvPr/>
        </p:nvSpPr>
        <p:spPr>
          <a:xfrm>
            <a:off x="751205" y="3759200"/>
            <a:ext cx="4225290" cy="4870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/>
              <a:t>«Цифровое колесо»</a:t>
            </a: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3900170" y="37750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«Задачки»</a:t>
            </a: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6940550" y="4199255"/>
            <a:ext cx="4750435" cy="500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« Математическая Рыбалка»</a:t>
            </a: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2202180" y="3002915"/>
            <a:ext cx="7788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32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уроке математики</a:t>
            </a:r>
            <a:r>
              <a:rPr lang="ru-RU" altLang="en-US"/>
              <a:t>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78865" y="553085"/>
            <a:ext cx="10455910" cy="2148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 Лев Семёнович Выготский говорил, что «научные понятия не усваиваются и не заучиваются ребёнком, не берутся памятью, а возникают и складываются с помощью величайшего напряжения всей активности его собственной мысли». Поэтому нужно применять технологии обучения, способствующие ускорению интеллектуального развития.</a:t>
            </a:r>
          </a:p>
          <a:p>
            <a:pPr algn="ctr"/>
            <a:r>
              <a:rPr lang="ru-RU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1" name="Изображение 20" descr="1679470806_phonoteka-org-p-melkaya-motorika-oboi-pinterest-8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5945" y="4745990"/>
            <a:ext cx="2501900" cy="180848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5175" y="5650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867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IMG_20240207_1438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95" y="852805"/>
            <a:ext cx="1987550" cy="265049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Изображение 2" descr="IMG_20240207_1453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050" y="3790315"/>
            <a:ext cx="3010535" cy="22586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Изображение 3" descr="IMG_20240207_1502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365" y="3611245"/>
            <a:ext cx="2507615" cy="258508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Изображение 4" descr="IMG_20240207_1513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20" y="3790315"/>
            <a:ext cx="3010535" cy="22586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Текстовое поле 7"/>
          <p:cNvSpPr txBox="1"/>
          <p:nvPr/>
        </p:nvSpPr>
        <p:spPr>
          <a:xfrm>
            <a:off x="142240" y="604901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«Геометрическая аппликация»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5217795" y="629666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«Сложи узор»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8662670" y="630682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«Геометрические пазлы»</a:t>
            </a:r>
          </a:p>
        </p:txBody>
      </p:sp>
      <p:pic>
        <p:nvPicPr>
          <p:cNvPr id="13" name="Изображение 12" descr="1679470759_phonoteka-org-p-melkaya-motorika-oboi-pinterest-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6650" y="1050925"/>
            <a:ext cx="2298700" cy="22987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Изображение 13" descr="detsad-246431-1611303769"/>
          <p:cNvPicPr>
            <a:picLocks noChangeAspect="1"/>
          </p:cNvPicPr>
          <p:nvPr/>
        </p:nvPicPr>
        <p:blipFill rotWithShape="1">
          <a:blip r:embed="rId9"/>
          <a:srcRect l="-689" b="3612"/>
          <a:stretch/>
        </p:blipFill>
        <p:spPr>
          <a:xfrm>
            <a:off x="8364682" y="1050925"/>
            <a:ext cx="2905298" cy="208713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6" name="Текстовое поле 15"/>
          <p:cNvSpPr txBox="1"/>
          <p:nvPr/>
        </p:nvSpPr>
        <p:spPr>
          <a:xfrm>
            <a:off x="5217795" y="39243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«Прищепки »</a:t>
            </a: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8249920" y="39243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«Математические пальчики»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66445" y="25654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«Числовой ряд»</a:t>
            </a:r>
          </a:p>
        </p:txBody>
      </p:sp>
      <p:pic>
        <p:nvPicPr>
          <p:cNvPr id="19" name="Звук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75711"/>
      </p:ext>
    </p:extLst>
  </p:cSld>
  <p:clrMapOvr>
    <a:masterClrMapping/>
  </p:clrMapOvr>
  <p:transition spd="slow" advTm="51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tsad-236423-14109790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30" y="1344295"/>
            <a:ext cx="2820670" cy="211518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8" name="Изображение 7" descr="1141450_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98" y="4156075"/>
            <a:ext cx="2799002" cy="209925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Изображение 8" descr="1141450_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437" y="4156075"/>
            <a:ext cx="2845261" cy="213382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2" name="Текстовое поле 11"/>
          <p:cNvSpPr txBox="1"/>
          <p:nvPr/>
        </p:nvSpPr>
        <p:spPr>
          <a:xfrm>
            <a:off x="6910385" y="828166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«Буквы и слова»</a:t>
            </a: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1212561" y="913043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«Узнай букву»</a:t>
            </a: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2551487" y="37718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«Слоговые кубики»</a:t>
            </a:r>
          </a:p>
        </p:txBody>
      </p:sp>
      <p:pic>
        <p:nvPicPr>
          <p:cNvPr id="18" name="Рисунок 1" descr="C:\Users\Dell\AppData\Local\Microsoft\Windows\Temporary Internet Files\Content.Word\IMG_20230926_10433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269330"/>
            <a:ext cx="2866390" cy="210629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9" name="Рисунок 3" descr="C:\Users\Dell\AppData\Local\Microsoft\Windows\Temporary Internet Files\Content.Word\Videoframe_20231101_172427_com.huawei.himovie.overseas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3" r="-727" b="259"/>
          <a:stretch>
            <a:fillRect/>
          </a:stretch>
        </p:blipFill>
        <p:spPr bwMode="auto">
          <a:xfrm>
            <a:off x="7969826" y="1292653"/>
            <a:ext cx="3089083" cy="208297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Текстовое поле 3"/>
          <p:cNvSpPr txBox="1"/>
          <p:nvPr/>
        </p:nvSpPr>
        <p:spPr>
          <a:xfrm>
            <a:off x="911225" y="178978"/>
            <a:ext cx="11130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u="sng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Игровые технологии на уроках «Р</a:t>
            </a:r>
            <a:r>
              <a:rPr lang="ru-RU" altLang="en-US" sz="2800" b="1" i="1" u="sng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усского языка, Чтения»</a:t>
            </a:r>
            <a:r>
              <a:rPr lang="ru-RU" altLang="en-US" b="1" i="1" u="sng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endParaRPr lang="ru-RU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Изображение 7" descr="Videoframe_20231101_172413_com.huawei.himovie.overseas"/>
          <p:cNvPicPr>
            <a:picLocks noChangeAspect="1"/>
          </p:cNvPicPr>
          <p:nvPr/>
        </p:nvPicPr>
        <p:blipFill rotWithShape="1">
          <a:blip r:embed="rId9"/>
          <a:srcRect l="1194" t="1646" b="2732"/>
          <a:stretch/>
        </p:blipFill>
        <p:spPr>
          <a:xfrm>
            <a:off x="7235459" y="4156075"/>
            <a:ext cx="2211613" cy="234982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0" name="Текстовое поле 5"/>
          <p:cNvSpPr txBox="1"/>
          <p:nvPr/>
        </p:nvSpPr>
        <p:spPr>
          <a:xfrm>
            <a:off x="8370135" y="3555910"/>
            <a:ext cx="279861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«Алфавит-шифр»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l="27293" t="4107" r="28024" b="5765"/>
          <a:stretch/>
        </p:blipFill>
        <p:spPr>
          <a:xfrm>
            <a:off x="9663545" y="4102804"/>
            <a:ext cx="1930322" cy="2374568"/>
          </a:xfrm>
          <a:prstGeom prst="rect">
            <a:avLst/>
          </a:prstGeom>
        </p:spPr>
      </p:pic>
      <p:pic>
        <p:nvPicPr>
          <p:cNvPr id="22" name="Звук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28081"/>
      </p:ext>
    </p:extLst>
  </p:cSld>
  <p:clrMapOvr>
    <a:masterClrMapping/>
  </p:clrMapOvr>
  <p:transition spd="slow" advTm="1696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2146300" y="217805"/>
            <a:ext cx="8193405" cy="191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28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уроке Мир вокруг</a:t>
            </a:r>
            <a:r>
              <a:rPr lang="ru-RU" altLang="en-US"/>
              <a:t> </a:t>
            </a:r>
          </a:p>
        </p:txBody>
      </p:sp>
      <p:pic>
        <p:nvPicPr>
          <p:cNvPr id="3" name="Изображение 2" descr="IMG-20240207-WA00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152" y="1356360"/>
            <a:ext cx="3047365" cy="2286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Изображение 4" descr="Videoframe_20240212_213751_com.huawei.himovie.oversea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944" y="1337561"/>
            <a:ext cx="2447732" cy="237528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Изображение 5" descr="IMG-20240131-WA00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545" y="1300616"/>
            <a:ext cx="2236381" cy="239748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Изображение 8" descr="IMG_20240212_211321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634" y="4632960"/>
            <a:ext cx="2692400" cy="20193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Изображение 9" descr="IMG_20240208_110028 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8266" y="4932139"/>
            <a:ext cx="2207895" cy="165608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Изображение 10" descr="IMG_20240208_1105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97942" y="4868751"/>
            <a:ext cx="1796902" cy="178285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2" name="Текстовое поле 11"/>
          <p:cNvSpPr txBox="1"/>
          <p:nvPr/>
        </p:nvSpPr>
        <p:spPr>
          <a:xfrm>
            <a:off x="1635716" y="876963"/>
            <a:ext cx="3892550" cy="108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к чему и почему?»</a:t>
            </a: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5129944" y="865042"/>
            <a:ext cx="360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«Животные и их тени</a:t>
            </a: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8469659" y="834109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«Лото по категориям»</a:t>
            </a: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2146300" y="4109748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«Домино»</a:t>
            </a: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6931265" y="4359434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кубик»</a:t>
            </a: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9426"/>
      </p:ext>
    </p:extLst>
  </p:cSld>
  <p:clrMapOvr>
    <a:masterClrMapping/>
  </p:clrMapOvr>
  <p:transition spd="slow" advTm="39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Videoframe_20240212_213811_com.huawei.himovie.overseas"/>
          <p:cNvPicPr>
            <a:picLocks noChangeAspect="1"/>
          </p:cNvPicPr>
          <p:nvPr/>
        </p:nvPicPr>
        <p:blipFill>
          <a:blip r:embed="rId4"/>
          <a:srcRect l="-6464" t="19722" b="18713"/>
          <a:stretch>
            <a:fillRect/>
          </a:stretch>
        </p:blipFill>
        <p:spPr>
          <a:xfrm>
            <a:off x="999490" y="1930400"/>
            <a:ext cx="2102485" cy="25273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Текстовое поле 3"/>
          <p:cNvSpPr txBox="1"/>
          <p:nvPr/>
        </p:nvSpPr>
        <p:spPr>
          <a:xfrm>
            <a:off x="2482214" y="302260"/>
            <a:ext cx="8355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3200" b="1" i="1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 развивающие игры</a:t>
            </a:r>
            <a:endParaRPr lang="ru-RU" altLang="en-US" sz="3200" b="1" i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230573" y="1245553"/>
            <a:ext cx="7710805" cy="640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2400" b="1" i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</a:t>
            </a:r>
          </a:p>
        </p:txBody>
      </p:sp>
      <p:pic>
        <p:nvPicPr>
          <p:cNvPr id="6" name="Изображение 5" descr="1679470782_phonoteka-org-p-melkaya-motorika-oboi-pinterest-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475" y="1894840"/>
            <a:ext cx="2757805" cy="183896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Изображение 7" descr="1660896008_39-klubmama-ru-p-detskie-podelki-yaselnaya-gruppa-foto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385" y="1912620"/>
            <a:ext cx="2428240" cy="182118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Изображение 8" descr="1679470823_phonoteka-org-p-melkaya-motorika-oboi-pinterest-66"/>
          <p:cNvPicPr>
            <a:picLocks noChangeAspect="1"/>
          </p:cNvPicPr>
          <p:nvPr/>
        </p:nvPicPr>
        <p:blipFill>
          <a:blip r:embed="rId7"/>
          <a:srcRect r="2729" b="10674"/>
          <a:stretch>
            <a:fillRect/>
          </a:stretch>
        </p:blipFill>
        <p:spPr>
          <a:xfrm>
            <a:off x="9596755" y="4271010"/>
            <a:ext cx="2376805" cy="170053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Изображение 9" descr="1679470740_phonoteka-org-p-melkaya-motorika-oboi-pinterest-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4435" y="1912620"/>
            <a:ext cx="1889125" cy="182181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Изображение 10" descr="1679470745_phonoteka-org-p-melkaya-motorika-oboi-pinterest-8"/>
          <p:cNvPicPr>
            <a:picLocks noChangeAspect="1"/>
          </p:cNvPicPr>
          <p:nvPr/>
        </p:nvPicPr>
        <p:blipFill>
          <a:blip r:embed="rId9"/>
          <a:srcRect r="1770" b="9129"/>
          <a:stretch>
            <a:fillRect/>
          </a:stretch>
        </p:blipFill>
        <p:spPr>
          <a:xfrm>
            <a:off x="3442970" y="4427220"/>
            <a:ext cx="2889885" cy="17824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Изображение 11" descr="1679470827_phonoteka-org-p-melkaya-motorika-oboi-pinterest-93"/>
          <p:cNvPicPr>
            <a:picLocks noChangeAspect="1"/>
          </p:cNvPicPr>
          <p:nvPr/>
        </p:nvPicPr>
        <p:blipFill>
          <a:blip r:embed="rId10"/>
          <a:srcRect r="-200" b="10704"/>
          <a:stretch>
            <a:fillRect/>
          </a:stretch>
        </p:blipFill>
        <p:spPr>
          <a:xfrm>
            <a:off x="6463665" y="4271010"/>
            <a:ext cx="2860040" cy="170053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43754" y="5600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07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IMG-20230914-WA0028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50" y="3904615"/>
            <a:ext cx="1535430" cy="273113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4" name="Текстовое поле 3"/>
          <p:cNvSpPr txBox="1"/>
          <p:nvPr/>
        </p:nvSpPr>
        <p:spPr>
          <a:xfrm>
            <a:off x="1943100" y="134620"/>
            <a:ext cx="69691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 i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внимания, памяти и мышления</a:t>
            </a:r>
          </a:p>
        </p:txBody>
      </p:sp>
      <p:pic>
        <p:nvPicPr>
          <p:cNvPr id="5" name="Изображение 4" descr="images"/>
          <p:cNvPicPr>
            <a:picLocks noChangeAspect="1"/>
          </p:cNvPicPr>
          <p:nvPr/>
        </p:nvPicPr>
        <p:blipFill>
          <a:blip r:embed="rId5"/>
          <a:srcRect b="4272"/>
          <a:stretch>
            <a:fillRect/>
          </a:stretch>
        </p:blipFill>
        <p:spPr>
          <a:xfrm>
            <a:off x="882650" y="1162050"/>
            <a:ext cx="1944370" cy="223393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Изображение 5" descr="5ea7fbf0c832a1.99218070"/>
          <p:cNvPicPr>
            <a:picLocks noChangeAspect="1"/>
          </p:cNvPicPr>
          <p:nvPr/>
        </p:nvPicPr>
        <p:blipFill>
          <a:blip r:embed="rId6"/>
          <a:srcRect r="-1499" b="9325"/>
          <a:stretch>
            <a:fillRect/>
          </a:stretch>
        </p:blipFill>
        <p:spPr>
          <a:xfrm>
            <a:off x="7042785" y="1238885"/>
            <a:ext cx="2277110" cy="212217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Изображение 6" descr="Videoframe_20240201_204554_com.huawei.himovie.oversea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1235" y="4056380"/>
            <a:ext cx="1475105" cy="26079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1" descr="C:\Users\Dell\AppData\Local\Microsoft\Windows\Temporary Internet Files\Content.Word\Screenshot_20240202_104314_com.android.gallery3d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27913" r="34832" b="49918"/>
          <a:stretch>
            <a:fillRect/>
          </a:stretch>
        </p:blipFill>
        <p:spPr bwMode="auto">
          <a:xfrm>
            <a:off x="9319895" y="1248410"/>
            <a:ext cx="2451735" cy="205994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Изображение 8" descr="Zq0RNG5KE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8300" y="4044950"/>
            <a:ext cx="3321050" cy="248983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0" name="Изображение 99"/>
          <p:cNvPicPr/>
          <p:nvPr/>
        </p:nvPicPr>
        <p:blipFill>
          <a:blip r:embed="rId10"/>
          <a:stretch>
            <a:fillRect/>
          </a:stretch>
        </p:blipFill>
        <p:spPr>
          <a:xfrm>
            <a:off x="4371975" y="1225550"/>
            <a:ext cx="1904365" cy="2141220"/>
          </a:xfrm>
          <a:prstGeom prst="rect">
            <a:avLst/>
          </a:prstGeom>
          <a:noFill/>
          <a:ln w="9525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1" name="Текстовое поле 10"/>
          <p:cNvSpPr txBox="1"/>
          <p:nvPr/>
        </p:nvSpPr>
        <p:spPr>
          <a:xfrm>
            <a:off x="737235" y="7664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«Волшебные палочки»</a:t>
            </a: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8739505" y="8801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Досточки Сегена</a:t>
            </a: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623570" y="3463925"/>
            <a:ext cx="4177665" cy="476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/>
              <a:t>«Составь узор»</a:t>
            </a: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4440555" y="35718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Собери картинку</a:t>
            </a: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4064000" y="7677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Квадрат Никитина</a:t>
            </a: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8836025" y="36506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Кубики Дьенеша</a:t>
            </a: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9750" y="57105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929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4098</TotalTime>
  <Words>485</Words>
  <Application>Microsoft Office PowerPoint</Application>
  <PresentationFormat>Широкоэкранный</PresentationFormat>
  <Paragraphs>88</Paragraphs>
  <Slides>17</Slides>
  <Notes>0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Meiryo</vt:lpstr>
      <vt:lpstr>Microsoft YaHei</vt:lpstr>
      <vt:lpstr>SimSun</vt:lpstr>
      <vt:lpstr>Arial</vt:lpstr>
      <vt:lpstr>Segoe UI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Dell</cp:lastModifiedBy>
  <cp:revision>47</cp:revision>
  <dcterms:created xsi:type="dcterms:W3CDTF">2024-02-19T10:21:58Z</dcterms:created>
  <dcterms:modified xsi:type="dcterms:W3CDTF">2024-03-17T16:47:23Z</dcterms:modified>
</cp:coreProperties>
</file>